
<file path=[Content_Types].xml><?xml version="1.0" encoding="utf-8"?>
<Types xmlns="http://schemas.openxmlformats.org/package/2006/content-types">
  <Default ContentType="image/png" Extension="png"/>
  <Default ContentType="image/jpeg" Extension="jpeg"/>
  <Default ContentType="application/vnd.openxmlformats-package.relationships+xml" Extension="rels"/>
  <Default ContentType="application/xml" Extension="xml"/>
  <Default ContentType="image/vnd.ms-photo" Extension="wdp"/>
  <Default ContentType="image/jpeg" Extension="jpg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officedocument.themeOverride+xml" PartName="/ppt/theme/themeOverr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0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8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1"/>
  </p:sldMasterIdLst>
  <p:notesMasterIdLst>
    <p:notesMasterId r:id="rId22"/>
  </p:notesMasterIdLst>
  <p:sldIdLst>
    <p:sldId id="305" r:id="rId2"/>
    <p:sldId id="306" r:id="rId3"/>
    <p:sldId id="308" r:id="rId4"/>
    <p:sldId id="309" r:id="rId5"/>
    <p:sldId id="310" r:id="rId6"/>
    <p:sldId id="307" r:id="rId7"/>
    <p:sldId id="315" r:id="rId8"/>
    <p:sldId id="314" r:id="rId9"/>
    <p:sldId id="317" r:id="rId10"/>
    <p:sldId id="312" r:id="rId11"/>
    <p:sldId id="316" r:id="rId12"/>
    <p:sldId id="301" r:id="rId13"/>
    <p:sldId id="300" r:id="rId14"/>
    <p:sldId id="298" r:id="rId15"/>
    <p:sldId id="299" r:id="rId16"/>
    <p:sldId id="302" r:id="rId17"/>
    <p:sldId id="297" r:id="rId18"/>
    <p:sldId id="304" r:id="rId19"/>
    <p:sldId id="303" r:id="rId20"/>
    <p:sldId id="311" r:id="rId21"/>
  </p:sldIdLst>
  <p:sldSz cx="9144000" cy="6858000" type="screen4x3"/>
  <p:notesSz cx="6808788" cy="9940925"/>
  <p:defaultTextStyle>
    <a:defPPr>
      <a:defRPr lang="ru-RU"/>
    </a:defPPr>
    <a:lvl1pPr marL="0" algn="l" defTabSz="90764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3826" algn="l" defTabSz="90764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07645" algn="l" defTabSz="90764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61471" algn="l" defTabSz="90764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15300" algn="l" defTabSz="90764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69118" algn="l" defTabSz="90764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22940" algn="l" defTabSz="90764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76770" algn="l" defTabSz="90764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30590" algn="l" defTabSz="90764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8D36"/>
    <a:srgbClr val="F18BE2"/>
    <a:srgbClr val="00FFFF"/>
    <a:srgbClr val="0066FF"/>
    <a:srgbClr val="BCED8F"/>
    <a:srgbClr val="F3B4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67" autoAdjust="0"/>
    <p:restoredTop sz="86475" autoAdjust="0"/>
  </p:normalViewPr>
  <p:slideViewPr>
    <p:cSldViewPr>
      <p:cViewPr>
        <p:scale>
          <a:sx n="75" d="100"/>
          <a:sy n="75" d="100"/>
        </p:scale>
        <p:origin x="-744" y="-5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390" y="-114"/>
      </p:cViewPr>
      <p:guideLst>
        <p:guide orient="horz" pos="3131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6737" y="0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D9DBDE-E950-4440-BA71-E0A098A8E958}" type="datetimeFigureOut">
              <a:rPr lang="ru-RU" smtClean="0"/>
              <a:pPr/>
              <a:t>29.10.2020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70462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0879" y="4721940"/>
            <a:ext cx="5447030" cy="4473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2154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6737" y="9442154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9BA2B6-DD9D-406C-9F14-B77C7DF4FE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8425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084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227" algn="l" defTabSz="9084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8447" algn="l" defTabSz="9084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2674" algn="l" defTabSz="9084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6900" algn="l" defTabSz="9084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1121" algn="l" defTabSz="9084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5344" algn="l" defTabSz="9084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79575" algn="l" defTabSz="9084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3795" algn="l" defTabSz="9084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1" dirty="0"/>
              <a:t>Действия по регистрации организаций и индивидуальных предпринимателей (создание «фирм – однодневок») на подставных лиц (номинальный директор), что в последующем приводит к </a:t>
            </a:r>
            <a:r>
              <a:rPr lang="ru-RU" b="1" dirty="0" err="1"/>
              <a:t>обналичиванию</a:t>
            </a:r>
            <a:r>
              <a:rPr lang="ru-RU" b="1" dirty="0"/>
              <a:t> денежных средств, объективно общественно опасны, поскольку формируют целый сектор «теневой» экономики, выпадающий из поля зрения уполномоченных </a:t>
            </a:r>
            <a:r>
              <a:rPr lang="ru-RU" b="1" dirty="0" err="1"/>
              <a:t>контрольно</a:t>
            </a:r>
            <a:r>
              <a:rPr lang="ru-RU" b="1" dirty="0"/>
              <a:t> – надзорных органов, способствуют совершению иных преступлений – уклонению от уплаты налогов, воспрепятствованию исполнению судебных решений, легализации денежных средств, полученных в результате совершения преступлений, финансированию терроризма, а также преступлений коррупционной направленности.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BA2B6-DD9D-406C-9F14-B77C7DF4FEE2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2354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«Фирма – однодневка» не несет никакой ответственности за выполненные работы/оказанные услуги.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362EEC-B17B-404C-9345-E714185184FC}" type="slidenum">
              <a:rPr lang="ru-RU" smtClean="0"/>
              <a:pPr/>
              <a:t>2</a:t>
            </a:fld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«Фирма – однодневка» не несет никакой ответственности за выполненные работы/оказанные услуги.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BA2B6-DD9D-406C-9F14-B77C7DF4FEE2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42681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Обналиченные денежные средства идут на дачу взяток должностным лицам,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BA2B6-DD9D-406C-9F14-B77C7DF4FEE2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20759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выплату заработной платы в конверте, личное обогащение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BA2B6-DD9D-406C-9F14-B77C7DF4FEE2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54279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РЕЗУЛЬТАТЫ ТАКОЙ  ДЕЯТЕЛЬНОСТИ МЫ НАБЛЮДАЕМ КАЖДЫЙ ДЕНЬ: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 НЕ ДОСТРОЕННЫЕ БОЛЬНИЦЫ И ЖИЛЫЕ МНОГОКВАРТИРНЫЕ ДОМА;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BA2B6-DD9D-406C-9F14-B77C7DF4FEE2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4905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РАЗБИТЫЕ ДОРОГИ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BA2B6-DD9D-406C-9F14-B77C7DF4FEE2}" type="slidenum">
              <a:rPr lang="ru-RU" smtClean="0"/>
              <a:pPr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85047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 ЧИНОВНИКИ ВЗЯТОЧНИКИ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BA2B6-DD9D-406C-9F14-B77C7DF4FEE2}" type="slidenum">
              <a:rPr lang="ru-RU" smtClean="0"/>
              <a:pPr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02261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4. НИЗКИЙ УРОВЕНЬ ПЕНСИЙ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BA2B6-DD9D-406C-9F14-B77C7DF4FEE2}" type="slidenum">
              <a:rPr lang="ru-RU" smtClean="0"/>
              <a:pPr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57572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5. ОБОРОТ НАРКОТИКОВ И НАРКОМАНИЯ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BA2B6-DD9D-406C-9F14-B77C7DF4FEE2}" type="slidenum">
              <a:rPr lang="ru-RU" smtClean="0"/>
              <a:pPr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80967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6. ФИНАНСИРОВАНИЕ ТЕРРОРИЗМА, ПРИВЕРЖЕННОСТЬ К ЭКСТРЕМИЗМУ И Т.Д.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BA2B6-DD9D-406C-9F14-B77C7DF4FEE2}" type="slidenum">
              <a:rPr lang="ru-RU" smtClean="0"/>
              <a:pPr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31085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Номинальный директор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это гражданин, за вознаграждение предоставивший свои паспортные данные и/или принявший участие в регистрации юридического лица, в качестве руководителя и/или учредителя без фактического намерения осуществлять такую деятельность.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BA2B6-DD9D-406C-9F14-B77C7DF4FEE2}" type="slidenum">
              <a:rPr lang="ru-RU" smtClean="0"/>
              <a:pPr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97740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Схема вовлечения физических лиц незаконную деятельность заключается в следующем.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Гражданину предлагает зарегистрировать на себя фирму или ИП, открыть расчетные счета в банках.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Предложить это  может малознакомый, знакомый или даже родственник. За указанные действия обещается денежное вознаграждение, либо ежемесячная зарплата. После совершения регистрационных действий, злоумышленники забирают все документы, банковские карты,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пин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-коды, обещанные деньги зачастую не выплачиваются.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BA2B6-DD9D-406C-9F14-B77C7DF4FEE2}" type="slidenum">
              <a:rPr lang="ru-RU" smtClean="0"/>
              <a:pPr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03270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Далее зарегистрированные «фирмы – однодневки» и ИП участвуют в незаконных финансовых операциях.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Организаторы задействуют незащищенные слои населения и лиц не осведомленных о преступном характере такой деятельности. Часто жертвами становятся студенты.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Известны случаи оказания давления на студентов  среднего специального учебного заведения, в одном из районов края, выпускниками этого же учебного заведения для регистрации их индивидуальными предпринимателями.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Установлены случаи оказания физического давления – людей удерживали в квартирах до того момента пока они не совершат регистрационных действий.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Также организаторы создания «фирм – однодневок» могут прикрываться вывеской благопристойного офиса, договором с гражданином,  утверждать, что все законно. Однако, суть этих действий одна – незаконно зарегистрировать организацию либо ИП. При этом в случае, когда человек, заподозрив что–то неладное, отказывается от регистрации компаний, с него требуют оплаты  произведенных расходов.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Вы должны понимать, что желание стать предпринимателем в любой законной форме должно исходить только от Вас.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BA2B6-DD9D-406C-9F14-B77C7DF4FEE2}" type="slidenum">
              <a:rPr lang="ru-RU" smtClean="0"/>
              <a:pPr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54569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Что же с новоиспеченным руководителем/учредителем? Именно он несет полную ответственность за совершение экономических преступлений возглавляемой им организацией, которую он фактически не контролирует. Ведь он несет полную ответственность за деятельность возглавляемой фирмы.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BA2B6-DD9D-406C-9F14-B77C7DF4FEE2}" type="slidenum">
              <a:rPr lang="ru-RU" smtClean="0"/>
              <a:pPr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31559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КАКАЯ ПРЕДУСМАТРИВАЕТСЯ ОТВЕТСТВЕННОСТЬ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ст. 173.1 УК РФ «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Незаконное образование (создание, реорганизация) юридического лица»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ст. 173.2 УК РФ 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«Незаконное использование документов для образования (создания, реорганизации) юридического лица».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BA2B6-DD9D-406C-9F14-B77C7DF4FEE2}" type="slidenum">
              <a:rPr lang="ru-RU" smtClean="0"/>
              <a:pPr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50414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Данные статьи Уголовного кодекса Российской Федерации далеко не последние, по которым могут быть привлечены к ответственности номинальные руководители.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Если этим занимается не один человек, а несколько, то это уже создание преступного сообщества и участия в нем (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ст. 210 УК РФ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а лицам, которые способствовали созданию преступления, грозит пособничество в совершении преступления, связанного с уклонением от уплаты налогов, например: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ст. ст. 198, 199 УК РФ «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Уклонение от уплаты налогов, сборов, подлежащих уплате организацией»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ст. 199.1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УК РФ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«Неисполнение обязанностей налогового агента»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(когда деятельность «фирмы-однодневки» направлена на избежание ответственности)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ст. 199.2 УК РФ «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Сокрытие денежных средств либо имущества организации или индивидуального предпринимателя, за счет которых должно производиться взыскание налогов, сборов, страховых взносов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»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Если речь будет идти о легализации денежных средств, полученных преступным путем, то на горизонте начинают маячить и другие статьи УК РФ: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ст. 159 УК РФ «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Мошенничество»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ст. ст. 174, 174.1 УК РФ «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Легализация (отмывание) денежных средств или иного имущества…..»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Далее, для того, чтобы совершить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обналичивание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денежных средств, совершается фиктивный документооборот (задокументированная мнимая сделка), на основании которого вносятся заведомо ложные данные в бухгалтерский и налоговый учет, а это следующая статья: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ч. 3 ст. 327 УК РФ 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«Подделка, изготовление или оборот поддельных документов….».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Платежи, совещённые с использованием заведомо недостоверных сведений о должностном лице и/или о финансово – хозяйственных операциях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образуют состав преступления по статье: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ст. 187 УКМ РФ 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«Неправомерный оборот средств платежа».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Все вышеперечисленные статьи работают как для граждан зарегистрировавших юридическое лицо, так и зарегистрировавших 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(19)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индивидуальное предпринимательство не для целей осуществления деятельности самостоятельно.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Судебная практика показывает, что за такие действия можно получить реальные сроки лишение свободы. Например, уже в 2018 году судьи вынесли два обвинительных приговора жителям г. Санкт – Петербурга, которые решили «заработать», предоставив неизвестным им лицам свои паспортные данные для регистрации ЮЛ, где они стали номинальными руководителями. Они получили наказания в виде исправительных работ и удержания средств из зарплаты в доход государства.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BA2B6-DD9D-406C-9F14-B77C7DF4FEE2}" type="slidenum">
              <a:rPr lang="ru-RU" smtClean="0"/>
              <a:pPr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47547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 получается какая-то страшная картинка. Если перечислить все основания привлечения за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обналчику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то начинает работать принцип, который сформулировал еще Ф.Э. Дзержинский: «Отсутствие у вас судимости – это не ваша заслуга, а наша недоработка».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BA2B6-DD9D-406C-9F14-B77C7DF4FEE2}" type="slidenum">
              <a:rPr lang="ru-RU" smtClean="0"/>
              <a:pPr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02663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Z:\Projects\Текущие\Проектная\FNS_2012\_БРЭНДБУК\out\PPT\3_1_present-0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" y="1441"/>
            <a:ext cx="9142642" cy="6855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63689"/>
            <a:ext cx="7772400" cy="1470025"/>
          </a:xfrm>
        </p:spPr>
        <p:txBody>
          <a:bodyPr>
            <a:normAutofit/>
          </a:bodyPr>
          <a:lstStyle>
            <a:lvl1pPr>
              <a:defRPr sz="5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865834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  <a:latin typeface="+mj-lt"/>
              </a:defRPr>
            </a:lvl1pPr>
            <a:lvl2pPr marL="4571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5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7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0794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" y="1441"/>
            <a:ext cx="9142642" cy="6856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7"/>
          <p:cNvSpPr txBox="1">
            <a:spLocks noChangeArrowheads="1"/>
          </p:cNvSpPr>
          <p:nvPr userDrawn="1"/>
        </p:nvSpPr>
        <p:spPr bwMode="auto">
          <a:xfrm>
            <a:off x="5926767" y="5127302"/>
            <a:ext cx="923088" cy="377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0147" tIns="40074" rIns="80147" bIns="40074"/>
          <a:lstStyle/>
          <a:p>
            <a:pPr defTabSz="914179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prstClr val="black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2635" y="1606871"/>
            <a:ext cx="7320689" cy="4829253"/>
          </a:xfrm>
        </p:spPr>
        <p:txBody>
          <a:bodyPr/>
          <a:lstStyle>
            <a:lvl1pPr marL="318641" indent="0">
              <a:buFontTx/>
              <a:buNone/>
              <a:defRPr b="1">
                <a:latin typeface="+mj-lt"/>
              </a:defRPr>
            </a:lvl1pPr>
            <a:lvl2pPr marL="315858" indent="2783">
              <a:defRPr>
                <a:latin typeface="+mj-lt"/>
              </a:defRPr>
            </a:lvl2pPr>
            <a:lvl3pPr marL="551012" indent="-228197">
              <a:tabLst/>
              <a:defRPr>
                <a:latin typeface="+mj-lt"/>
              </a:defRPr>
            </a:lvl3pPr>
            <a:lvl4pPr marL="0" indent="315858">
              <a:lnSpc>
                <a:spcPts val="1578"/>
              </a:lnSpc>
              <a:spcBef>
                <a:spcPts val="351"/>
              </a:spcBef>
              <a:defRPr>
                <a:latin typeface="+mj-lt"/>
              </a:defRPr>
            </a:lvl4pPr>
            <a:lvl5pPr>
              <a:lnSpc>
                <a:spcPts val="1578"/>
              </a:lnSpc>
              <a:spcBef>
                <a:spcPts val="351"/>
              </a:spcBef>
              <a:buNone/>
              <a:defRPr>
                <a:latin typeface="+mj-lt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822635" y="501069"/>
            <a:ext cx="7337192" cy="1105803"/>
          </a:xfrm>
        </p:spPr>
        <p:txBody>
          <a:bodyPr/>
          <a:lstStyle>
            <a:lvl1pPr marL="0" marR="0" indent="0" defTabSz="91423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4700"/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ru-RU" noProof="0" dirty="0" smtClean="0"/>
          </a:p>
        </p:txBody>
      </p:sp>
      <p:sp>
        <p:nvSpPr>
          <p:cNvPr id="6" name="Номер слайда 1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FB146-D43E-4152-985C-C50535D8087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157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Z:\Projects\Текущие\Проектная\FNS_2012\_БРЭНДБУК\out\PPT\3_1_present_A4-04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643" cy="6856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2635" y="1606871"/>
            <a:ext cx="7320689" cy="4829253"/>
          </a:xfrm>
        </p:spPr>
        <p:txBody>
          <a:bodyPr/>
          <a:lstStyle>
            <a:lvl1pPr marL="318641" indent="0">
              <a:buFontTx/>
              <a:buNone/>
              <a:defRPr b="1">
                <a:latin typeface="+mj-lt"/>
              </a:defRPr>
            </a:lvl1pPr>
            <a:lvl2pPr marL="318641" indent="0">
              <a:defRPr>
                <a:latin typeface="+mj-lt"/>
              </a:defRPr>
            </a:lvl2pPr>
            <a:lvl3pPr marL="551012" indent="-228197">
              <a:defRPr>
                <a:latin typeface="+mj-lt"/>
              </a:defRPr>
            </a:lvl3pPr>
            <a:lvl4pPr marL="0" indent="315858">
              <a:defRPr>
                <a:latin typeface="+mj-lt"/>
              </a:defRPr>
            </a:lvl4pPr>
            <a:lvl5pPr marL="1257865" indent="0">
              <a:buNone/>
              <a:defRPr>
                <a:latin typeface="+mj-lt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821926" y="501069"/>
            <a:ext cx="7337901" cy="1105803"/>
          </a:xfrm>
        </p:spPr>
        <p:txBody>
          <a:bodyPr/>
          <a:lstStyle>
            <a:lvl1pPr marL="0" marR="0" indent="0" defTabSz="91423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4700"/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ru-RU" noProof="0" dirty="0" smtClean="0"/>
          </a:p>
        </p:txBody>
      </p:sp>
      <p:sp>
        <p:nvSpPr>
          <p:cNvPr id="5" name="Номер слайда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F5B1F-2505-47FD-995D-66A4522D2BFD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529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643" cy="6855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5" y="1012506"/>
            <a:ext cx="7320689" cy="202463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2635" y="3429720"/>
            <a:ext cx="7320689" cy="300640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1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4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59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71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83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1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9DF13-D659-4360-8DE1-3975A43AD7C4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366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" y="1441"/>
            <a:ext cx="9142642" cy="6856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5" y="501068"/>
            <a:ext cx="7337192" cy="1105804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22635" y="1606871"/>
            <a:ext cx="3620764" cy="469579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14929" y="1606871"/>
            <a:ext cx="3644897" cy="469579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6" name="Номер слайда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F903F-0634-45F4-BCE3-6EFD96BA5CB7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993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4" y="501067"/>
            <a:ext cx="7864166" cy="1105804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2634" y="1606871"/>
            <a:ext cx="3674753" cy="5680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19" indent="0">
              <a:buNone/>
              <a:defRPr sz="2000" b="1"/>
            </a:lvl2pPr>
            <a:lvl3pPr marL="914239" indent="0">
              <a:buNone/>
              <a:defRPr sz="1800" b="1"/>
            </a:lvl3pPr>
            <a:lvl4pPr marL="1371358" indent="0">
              <a:buNone/>
              <a:defRPr sz="1600" b="1"/>
            </a:lvl4pPr>
            <a:lvl5pPr marL="1828477" indent="0">
              <a:buNone/>
              <a:defRPr sz="1600" b="1"/>
            </a:lvl5pPr>
            <a:lvl6pPr marL="2285596" indent="0">
              <a:buNone/>
              <a:defRPr sz="1600" b="1"/>
            </a:lvl6pPr>
            <a:lvl7pPr marL="2742716" indent="0">
              <a:buNone/>
              <a:defRPr sz="1600" b="1"/>
            </a:lvl7pPr>
            <a:lvl8pPr marL="3199835" indent="0">
              <a:buNone/>
              <a:defRPr sz="1600" b="1"/>
            </a:lvl8pPr>
            <a:lvl9pPr marL="365695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22634" y="2174876"/>
            <a:ext cx="3674753" cy="42612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572001" y="1606871"/>
            <a:ext cx="3587825" cy="5680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19" indent="0">
              <a:buNone/>
              <a:defRPr sz="2000" b="1"/>
            </a:lvl2pPr>
            <a:lvl3pPr marL="914239" indent="0">
              <a:buNone/>
              <a:defRPr sz="1800" b="1"/>
            </a:lvl3pPr>
            <a:lvl4pPr marL="1371358" indent="0">
              <a:buNone/>
              <a:defRPr sz="1600" b="1"/>
            </a:lvl4pPr>
            <a:lvl5pPr marL="1828477" indent="0">
              <a:buNone/>
              <a:defRPr sz="1600" b="1"/>
            </a:lvl5pPr>
            <a:lvl6pPr marL="2285596" indent="0">
              <a:buNone/>
              <a:defRPr sz="1600" b="1"/>
            </a:lvl6pPr>
            <a:lvl7pPr marL="2742716" indent="0">
              <a:buNone/>
              <a:defRPr sz="1600" b="1"/>
            </a:lvl7pPr>
            <a:lvl8pPr marL="3199835" indent="0">
              <a:buNone/>
              <a:defRPr sz="1600" b="1"/>
            </a:lvl8pPr>
            <a:lvl9pPr marL="365695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572001" y="2188098"/>
            <a:ext cx="3587825" cy="42480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FA469-5AF0-4FCD-8965-8D1D58241515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524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" y="1441"/>
            <a:ext cx="9142642" cy="6856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5" y="501068"/>
            <a:ext cx="7864166" cy="1105804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BAF01-7FC7-41B6-B059-2CF59CF582BE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6" name="Нижний колонтитул 1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54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191048" y="5873144"/>
            <a:ext cx="567428" cy="652251"/>
          </a:xfrm>
        </p:spPr>
        <p:txBody>
          <a:bodyPr/>
          <a:lstStyle>
            <a:lvl1pPr algn="ctr">
              <a:defRPr sz="2400" i="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fld id="{BC20D110-F81D-4F79-A857-0843E7976365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948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19" indent="0">
              <a:buNone/>
              <a:defRPr sz="1200"/>
            </a:lvl2pPr>
            <a:lvl3pPr marL="914239" indent="0">
              <a:buNone/>
              <a:defRPr sz="1000"/>
            </a:lvl3pPr>
            <a:lvl4pPr marL="1371358" indent="0">
              <a:buNone/>
              <a:defRPr sz="900"/>
            </a:lvl4pPr>
            <a:lvl5pPr marL="1828477" indent="0">
              <a:buNone/>
              <a:defRPr sz="900"/>
            </a:lvl5pPr>
            <a:lvl6pPr marL="2285596" indent="0">
              <a:buNone/>
              <a:defRPr sz="900"/>
            </a:lvl6pPr>
            <a:lvl7pPr marL="2742716" indent="0">
              <a:buNone/>
              <a:defRPr sz="900"/>
            </a:lvl7pPr>
            <a:lvl8pPr marL="3199835" indent="0">
              <a:buNone/>
              <a:defRPr sz="900"/>
            </a:lvl8pPr>
            <a:lvl9pPr marL="365695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D41C5-F46E-4E81-AC11-C52238E12A1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06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19" indent="0">
              <a:buNone/>
              <a:defRPr sz="2800"/>
            </a:lvl2pPr>
            <a:lvl3pPr marL="914239" indent="0">
              <a:buNone/>
              <a:defRPr sz="2400"/>
            </a:lvl3pPr>
            <a:lvl4pPr marL="1371358" indent="0">
              <a:buNone/>
              <a:defRPr sz="2000"/>
            </a:lvl4pPr>
            <a:lvl5pPr marL="1828477" indent="0">
              <a:buNone/>
              <a:defRPr sz="2000"/>
            </a:lvl5pPr>
            <a:lvl6pPr marL="2285596" indent="0">
              <a:buNone/>
              <a:defRPr sz="2000"/>
            </a:lvl6pPr>
            <a:lvl7pPr marL="2742716" indent="0">
              <a:buNone/>
              <a:defRPr sz="2000"/>
            </a:lvl7pPr>
            <a:lvl8pPr marL="3199835" indent="0">
              <a:buNone/>
              <a:defRPr sz="2000"/>
            </a:lvl8pPr>
            <a:lvl9pPr marL="3656954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19" indent="0">
              <a:buNone/>
              <a:defRPr sz="1200"/>
            </a:lvl2pPr>
            <a:lvl3pPr marL="914239" indent="0">
              <a:buNone/>
              <a:defRPr sz="1000"/>
            </a:lvl3pPr>
            <a:lvl4pPr marL="1371358" indent="0">
              <a:buNone/>
              <a:defRPr sz="900"/>
            </a:lvl4pPr>
            <a:lvl5pPr marL="1828477" indent="0">
              <a:buNone/>
              <a:defRPr sz="900"/>
            </a:lvl5pPr>
            <a:lvl6pPr marL="2285596" indent="0">
              <a:buNone/>
              <a:defRPr sz="900"/>
            </a:lvl6pPr>
            <a:lvl7pPr marL="2742716" indent="0">
              <a:buNone/>
              <a:defRPr sz="900"/>
            </a:lvl7pPr>
            <a:lvl8pPr marL="3199835" indent="0">
              <a:buNone/>
              <a:defRPr sz="900"/>
            </a:lvl8pPr>
            <a:lvl9pPr marL="365695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F4EA0-E913-4752-B1EE-492AA91F65B9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402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8EACC-DEE2-4F12-8787-A551E645374F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5047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53350" y="303213"/>
            <a:ext cx="2405063" cy="645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4988" y="303213"/>
            <a:ext cx="7065962" cy="64516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F0D99-DD0E-4EA6-9BF0-AC2C256DBC74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30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15847" y="489549"/>
            <a:ext cx="7343979" cy="1110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15847" y="1599673"/>
            <a:ext cx="7343979" cy="4836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472" y="6356933"/>
            <a:ext cx="2133962" cy="364281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l" defTabSz="914239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3567" y="6356933"/>
            <a:ext cx="2896867" cy="364281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ctr" defTabSz="914239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324081" y="6041606"/>
            <a:ext cx="620370" cy="632094"/>
          </a:xfrm>
          <a:prstGeom prst="rect">
            <a:avLst/>
          </a:prstGeom>
        </p:spPr>
        <p:txBody>
          <a:bodyPr vert="horz" lIns="91424" tIns="45712" rIns="91424" bIns="45712" rtlCol="0" anchor="ctr">
            <a:normAutofit/>
          </a:bodyPr>
          <a:lstStyle>
            <a:lvl1pPr algn="ctr" defTabSz="914239" fontAlgn="auto">
              <a:lnSpc>
                <a:spcPts val="2104"/>
              </a:lnSpc>
              <a:spcBef>
                <a:spcPts val="0"/>
              </a:spcBef>
              <a:spcAft>
                <a:spcPts val="0"/>
              </a:spcAft>
              <a:defRPr sz="24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95152214-9D81-4B90-8DEE-A605EF29740D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453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  <p:sldLayoutId id="2147483763" r:id="rId12"/>
  </p:sldLayoutIdLst>
  <p:hf hdr="0" ftr="0" dt="0"/>
  <p:txStyles>
    <p:titleStyle>
      <a:lvl1pPr algn="l" defTabSz="914179" rtl="0" eaLnBrk="0" fontAlgn="base" hangingPunct="0">
        <a:lnSpc>
          <a:spcPts val="4558"/>
        </a:lnSpc>
        <a:spcBef>
          <a:spcPct val="0"/>
        </a:spcBef>
        <a:spcAft>
          <a:spcPct val="0"/>
        </a:spcAft>
        <a:defRPr sz="3700" b="1" kern="1200">
          <a:solidFill>
            <a:srgbClr val="005AA9"/>
          </a:solidFill>
          <a:latin typeface="+mj-lt"/>
          <a:ea typeface="+mj-ea"/>
          <a:cs typeface="+mj-cs"/>
        </a:defRPr>
      </a:lvl1pPr>
      <a:lvl2pPr algn="l" defTabSz="914179" rtl="0" eaLnBrk="0" fontAlgn="base" hangingPunct="0">
        <a:lnSpc>
          <a:spcPts val="4558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2pPr>
      <a:lvl3pPr algn="l" defTabSz="914179" rtl="0" eaLnBrk="0" fontAlgn="base" hangingPunct="0">
        <a:lnSpc>
          <a:spcPts val="4558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3pPr>
      <a:lvl4pPr algn="l" defTabSz="914179" rtl="0" eaLnBrk="0" fontAlgn="base" hangingPunct="0">
        <a:lnSpc>
          <a:spcPts val="4558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4pPr>
      <a:lvl5pPr algn="l" defTabSz="914179" rtl="0" eaLnBrk="0" fontAlgn="base" hangingPunct="0">
        <a:lnSpc>
          <a:spcPts val="4558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5pPr>
      <a:lvl6pPr marL="400736" algn="l" defTabSz="914179" rtl="0" fontAlgn="base">
        <a:lnSpc>
          <a:spcPts val="4558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6pPr>
      <a:lvl7pPr marL="801472" algn="l" defTabSz="914179" rtl="0" fontAlgn="base">
        <a:lnSpc>
          <a:spcPts val="4558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7pPr>
      <a:lvl8pPr marL="1202207" algn="l" defTabSz="914179" rtl="0" fontAlgn="base">
        <a:lnSpc>
          <a:spcPts val="4558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8pPr>
      <a:lvl9pPr marL="1602943" algn="l" defTabSz="914179" rtl="0" fontAlgn="base">
        <a:lnSpc>
          <a:spcPts val="4558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9pPr>
    </p:titleStyle>
    <p:bodyStyle>
      <a:lvl1pPr marL="318641" algn="l" defTabSz="914179" rtl="0" eaLnBrk="0" fontAlgn="base" hangingPunct="0">
        <a:spcBef>
          <a:spcPct val="20000"/>
        </a:spcBef>
        <a:spcAft>
          <a:spcPct val="0"/>
        </a:spcAft>
        <a:buFont typeface="+mj-lt"/>
        <a:defRPr sz="3200" kern="1200">
          <a:solidFill>
            <a:srgbClr val="005AA9"/>
          </a:solidFill>
          <a:latin typeface="+mj-lt"/>
          <a:ea typeface="+mn-ea"/>
          <a:cs typeface="+mn-cs"/>
        </a:defRPr>
      </a:lvl1pPr>
      <a:lvl2pPr marL="318641" algn="l" defTabSz="914179" rtl="0" eaLnBrk="0" fontAlgn="base" hangingPunct="0">
        <a:spcBef>
          <a:spcPct val="20000"/>
        </a:spcBef>
        <a:spcAft>
          <a:spcPct val="0"/>
        </a:spcAft>
        <a:buFont typeface="Arial" pitchFamily="34" charset="0"/>
        <a:defRPr sz="2100" kern="1200">
          <a:solidFill>
            <a:srgbClr val="504F53"/>
          </a:solidFill>
          <a:latin typeface="+mj-lt"/>
          <a:ea typeface="+mn-ea"/>
          <a:cs typeface="+mn-cs"/>
        </a:defRPr>
      </a:lvl2pPr>
      <a:lvl3pPr marL="624759" indent="-228197" algn="l" defTabSz="914179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100" kern="1200">
          <a:solidFill>
            <a:srgbClr val="504F53"/>
          </a:solidFill>
          <a:latin typeface="+mj-lt"/>
          <a:ea typeface="+mn-ea"/>
          <a:cs typeface="+mn-cs"/>
        </a:defRPr>
      </a:lvl3pPr>
      <a:lvl4pPr indent="315858" algn="just" defTabSz="914179" rtl="0" eaLnBrk="0" fontAlgn="base" hangingPunct="0">
        <a:lnSpc>
          <a:spcPts val="1578"/>
        </a:lnSpc>
        <a:spcBef>
          <a:spcPts val="351"/>
        </a:spcBef>
        <a:spcAft>
          <a:spcPct val="0"/>
        </a:spcAft>
        <a:buFont typeface="Arial" pitchFamily="34" charset="0"/>
        <a:defRPr sz="1400" kern="1200">
          <a:solidFill>
            <a:srgbClr val="504F53"/>
          </a:solidFill>
          <a:latin typeface="+mj-lt"/>
          <a:ea typeface="+mn-ea"/>
          <a:cs typeface="+mn-cs"/>
        </a:defRPr>
      </a:lvl4pPr>
      <a:lvl5pPr marL="1257865" algn="l" defTabSz="914179" rtl="0" eaLnBrk="0" fontAlgn="base" hangingPunct="0">
        <a:lnSpc>
          <a:spcPts val="1578"/>
        </a:lnSpc>
        <a:spcBef>
          <a:spcPts val="351"/>
        </a:spcBef>
        <a:spcAft>
          <a:spcPct val="0"/>
        </a:spcAft>
        <a:buFont typeface="Arial" pitchFamily="34" charset="0"/>
        <a:defRPr sz="1200" kern="1200">
          <a:solidFill>
            <a:srgbClr val="8D8C90"/>
          </a:solidFill>
          <a:latin typeface="+mj-lt"/>
          <a:ea typeface="+mn-ea"/>
          <a:cs typeface="+mn-cs"/>
        </a:defRPr>
      </a:lvl5pPr>
      <a:lvl6pPr marL="2514156" indent="-228560" algn="l" defTabSz="91423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75" indent="-228560" algn="l" defTabSz="91423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95" indent="-228560" algn="l" defTabSz="91423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14" indent="-228560" algn="l" defTabSz="91423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19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39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58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77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96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16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35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54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18.xml.rels><?xml version="1.0" encoding="UTF-8" standalone="yes" ?><Relationships xmlns="http://schemas.openxmlformats.org/package/2006/relationships"><Relationship Id="rId3" Target="../media/image25.jpeg" Type="http://schemas.openxmlformats.org/officeDocument/2006/relationships/image"/><Relationship Id="rId2" Target="../notesSlides/notesSlide17.xml" Type="http://schemas.openxmlformats.org/officeDocument/2006/relationships/notesSlide"/><Relationship Id="rId1" Target="../slideLayouts/slideLayout2.xml" Type="http://schemas.openxmlformats.org/officeDocument/2006/relationships/slideLayout"/><Relationship Id="rId4" Target="../media/hdphoto4.wdp" Type="http://schemas.microsoft.com/office/2007/relationships/hdphoto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2635" y="501069"/>
            <a:ext cx="7337192" cy="5520219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«Фирма –ОДНОДНЕВКА»</a:t>
            </a:r>
            <a:br>
              <a:rPr lang="ru-RU" sz="48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</a:br>
            <a:r>
              <a:rPr lang="ru-RU" sz="48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48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</a:br>
            <a: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- для чего нужна;</a:t>
            </a:r>
            <a:b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</a:br>
            <a: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</a:br>
            <a: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- последствия работы.</a:t>
            </a:r>
            <a:endParaRPr lang="ru-RU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1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311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47418" y="357166"/>
            <a:ext cx="6572296" cy="128588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«Фирма-ОДНОДНЕВКА»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" name="Рисунок 6" descr="деньги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2786058"/>
            <a:ext cx="4143404" cy="2286016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pic>
        <p:nvPicPr>
          <p:cNvPr id="8" name="Рисунок 7" descr="ответственность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6314" y="2786058"/>
            <a:ext cx="4046510" cy="228601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sp>
        <p:nvSpPr>
          <p:cNvPr id="9" name="Стрелка вниз 8"/>
          <p:cNvSpPr/>
          <p:nvPr/>
        </p:nvSpPr>
        <p:spPr>
          <a:xfrm>
            <a:off x="1928794" y="1714488"/>
            <a:ext cx="1643074" cy="1000132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Стрелка вниз 9"/>
          <p:cNvSpPr/>
          <p:nvPr/>
        </p:nvSpPr>
        <p:spPr>
          <a:xfrm>
            <a:off x="6072198" y="1714488"/>
            <a:ext cx="1643074" cy="978408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786314" y="5214950"/>
            <a:ext cx="4071966" cy="71438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ОТВЕТСТВЕННОСТЬ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85720" y="5214950"/>
            <a:ext cx="4143404" cy="71438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НАЛИЧНЫЕ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2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7382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85918" y="214290"/>
            <a:ext cx="5643602" cy="50006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ОТВЕТСТВЕННОСТЬ</a:t>
            </a:r>
            <a:endParaRPr lang="ru-RU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14348" y="1000108"/>
            <a:ext cx="785818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Государственный контракт на ремонт автодороги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2000240"/>
            <a:ext cx="2786082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Добросовестный подрядчик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5214942" y="1928802"/>
            <a:ext cx="335758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Подрядчик «фирма-ОДНОДНЕВКА»</a:t>
            </a:r>
            <a:endParaRPr lang="ru-RU" dirty="0"/>
          </a:p>
        </p:txBody>
      </p:sp>
      <p:pic>
        <p:nvPicPr>
          <p:cNvPr id="8" name="Рисунок 7" descr="ремонт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8860" y="2714620"/>
            <a:ext cx="3857652" cy="1571636"/>
          </a:xfrm>
          <a:prstGeom prst="rect">
            <a:avLst/>
          </a:prstGeom>
        </p:spPr>
      </p:pic>
      <p:sp>
        <p:nvSpPr>
          <p:cNvPr id="14" name="Двойная стрелка влево/вверх 13"/>
          <p:cNvSpPr/>
          <p:nvPr/>
        </p:nvSpPr>
        <p:spPr>
          <a:xfrm>
            <a:off x="6357950" y="2571744"/>
            <a:ext cx="1143008" cy="107157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Двойная стрелка влево/вверх 14"/>
          <p:cNvSpPr/>
          <p:nvPr/>
        </p:nvSpPr>
        <p:spPr>
          <a:xfrm rot="5400000">
            <a:off x="1285852" y="2643182"/>
            <a:ext cx="1143008" cy="1000132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071670" y="4501373"/>
            <a:ext cx="4643470" cy="50006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Гарантийные обязательства</a:t>
            </a:r>
            <a:endParaRPr lang="ru-RU" sz="28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7" name="Рисунок 16" descr="дороги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57818" y="5286388"/>
            <a:ext cx="3286148" cy="1214446"/>
          </a:xfrm>
          <a:prstGeom prst="rect">
            <a:avLst/>
          </a:prstGeom>
        </p:spPr>
      </p:pic>
      <p:pic>
        <p:nvPicPr>
          <p:cNvPr id="18" name="Рисунок 17" descr="дорога 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5786" y="5286388"/>
            <a:ext cx="3143240" cy="1262050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3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4419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00298" y="428604"/>
            <a:ext cx="4143404" cy="71438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НАЛИЧНЫЕ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42910" y="2000240"/>
            <a:ext cx="3000396" cy="57150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В З Я Т К А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71472" y="4857760"/>
            <a:ext cx="3000396" cy="57150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О Т К А Т</a:t>
            </a:r>
            <a:endParaRPr lang="ru-RU" sz="3600" dirty="0"/>
          </a:p>
        </p:txBody>
      </p:sp>
      <p:pic>
        <p:nvPicPr>
          <p:cNvPr id="9" name="Рисунок 8" descr="взятк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1214422"/>
            <a:ext cx="3571900" cy="2255059"/>
          </a:xfrm>
          <a:prstGeom prst="rect">
            <a:avLst/>
          </a:prstGeom>
        </p:spPr>
      </p:pic>
      <p:sp>
        <p:nvSpPr>
          <p:cNvPr id="10" name="Стрелка вправо 9"/>
          <p:cNvSpPr/>
          <p:nvPr/>
        </p:nvSpPr>
        <p:spPr>
          <a:xfrm>
            <a:off x="3857620" y="1714488"/>
            <a:ext cx="928694" cy="1143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Стрелка вправо 10"/>
          <p:cNvSpPr/>
          <p:nvPr/>
        </p:nvSpPr>
        <p:spPr>
          <a:xfrm>
            <a:off x="3857620" y="4643446"/>
            <a:ext cx="857256" cy="10715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 descr="откат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86380" y="4000504"/>
            <a:ext cx="3598923" cy="2214578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4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971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2910" y="4000504"/>
            <a:ext cx="1857388" cy="10001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ЛИЧНОЕ ОБОГАЩЕНИЕ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42910" y="1214422"/>
            <a:ext cx="3000396" cy="57150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ЗАРПЛАТА В КОНВЕРТЕ</a:t>
            </a:r>
            <a:endParaRPr lang="ru-RU" sz="2000" dirty="0"/>
          </a:p>
        </p:txBody>
      </p:sp>
      <p:pic>
        <p:nvPicPr>
          <p:cNvPr id="6" name="Рисунок 5" descr="зарплат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428604"/>
            <a:ext cx="3245294" cy="2271706"/>
          </a:xfrm>
          <a:prstGeom prst="rect">
            <a:avLst/>
          </a:prstGeom>
        </p:spPr>
      </p:pic>
      <p:sp>
        <p:nvSpPr>
          <p:cNvPr id="7" name="Стрелка вправо 6"/>
          <p:cNvSpPr/>
          <p:nvPr/>
        </p:nvSpPr>
        <p:spPr>
          <a:xfrm>
            <a:off x="3929058" y="928670"/>
            <a:ext cx="928694" cy="1143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8" name="Рисунок 7" descr="авто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43306" y="2857496"/>
            <a:ext cx="2500330" cy="1514468"/>
          </a:xfrm>
          <a:prstGeom prst="rect">
            <a:avLst/>
          </a:prstGeom>
        </p:spPr>
      </p:pic>
      <p:pic>
        <p:nvPicPr>
          <p:cNvPr id="9" name="Рисунок 8" descr="дом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7950" y="3571876"/>
            <a:ext cx="2500298" cy="1928826"/>
          </a:xfrm>
          <a:prstGeom prst="rect">
            <a:avLst/>
          </a:prstGeom>
        </p:spPr>
      </p:pic>
      <p:pic>
        <p:nvPicPr>
          <p:cNvPr id="10" name="Рисунок 9" descr="яхта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43306" y="4572008"/>
            <a:ext cx="2500330" cy="1557368"/>
          </a:xfrm>
          <a:prstGeom prst="rect">
            <a:avLst/>
          </a:prstGeom>
        </p:spPr>
      </p:pic>
      <p:sp>
        <p:nvSpPr>
          <p:cNvPr id="11" name="Стрелка вправо 10"/>
          <p:cNvSpPr/>
          <p:nvPr/>
        </p:nvSpPr>
        <p:spPr>
          <a:xfrm>
            <a:off x="2643174" y="4071942"/>
            <a:ext cx="928694" cy="8572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5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090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32656"/>
            <a:ext cx="7920880" cy="6103069"/>
          </a:xfrm>
        </p:spPr>
      </p:pic>
      <p:sp>
        <p:nvSpPr>
          <p:cNvPr id="6" name="Номер слайда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6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6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32656"/>
            <a:ext cx="7848872" cy="6264696"/>
          </a:xfrm>
        </p:spPr>
      </p:pic>
      <p:sp>
        <p:nvSpPr>
          <p:cNvPr id="6" name="Номер слайда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7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916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32656"/>
            <a:ext cx="7776863" cy="6264696"/>
          </a:xfrm>
        </p:spPr>
      </p:pic>
      <p:sp>
        <p:nvSpPr>
          <p:cNvPr id="6" name="Номер слайда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8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158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32656"/>
            <a:ext cx="7776864" cy="6264696"/>
          </a:xfrm>
        </p:spPr>
      </p:pic>
      <p:sp>
        <p:nvSpPr>
          <p:cNvPr id="6" name="Номер слайда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9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465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32656"/>
            <a:ext cx="7776864" cy="6264696"/>
          </a:xfrm>
        </p:spPr>
      </p:pic>
      <p:sp>
        <p:nvSpPr>
          <p:cNvPr id="6" name="Номер слайда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10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6890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32656"/>
            <a:ext cx="7848872" cy="6264695"/>
          </a:xfrm>
        </p:spPr>
      </p:pic>
      <p:sp>
        <p:nvSpPr>
          <p:cNvPr id="6" name="Номер слайда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11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819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2635" y="692697"/>
            <a:ext cx="7320689" cy="5743428"/>
          </a:xfrm>
        </p:spPr>
        <p:txBody>
          <a:bodyPr/>
          <a:lstStyle/>
          <a:p>
            <a:pPr algn="ctr"/>
            <a:endParaRPr lang="ru-RU" sz="6000" dirty="0" smtClean="0"/>
          </a:p>
          <a:p>
            <a:pPr algn="ctr"/>
            <a:r>
              <a:rPr lang="ru-RU" sz="6000" dirty="0" smtClean="0"/>
              <a:t>КТО </a:t>
            </a:r>
            <a:r>
              <a:rPr lang="ru-RU" sz="6000" dirty="0"/>
              <a:t>ТАКОЙ НОМИНАЛЬНЫЙ </a:t>
            </a:r>
            <a:r>
              <a:rPr lang="ru-RU" sz="6000" dirty="0" smtClean="0"/>
              <a:t>ДИРЕКТОР?</a:t>
            </a:r>
            <a:endParaRPr lang="ru-RU" sz="60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12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84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pbs.twimg.com/media/Cbae7f1W4AANF_i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587" y="552450"/>
            <a:ext cx="4314825" cy="57531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13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551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://i072.radikal.ru/1510/72/e42715fd4887.jpg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620688"/>
            <a:ext cx="7704857" cy="554461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14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101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www.e1.ru/news/images/new1/421/461/images/aKXe8ErEZrA(1)_632x363.jpg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548680"/>
            <a:ext cx="7632848" cy="597666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15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00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2635" y="548681"/>
            <a:ext cx="7320689" cy="5887444"/>
          </a:xfrm>
        </p:spPr>
        <p:txBody>
          <a:bodyPr/>
          <a:lstStyle/>
          <a:p>
            <a:pPr algn="ctr"/>
            <a:endParaRPr lang="ru-RU" sz="7200" dirty="0" smtClean="0"/>
          </a:p>
          <a:p>
            <a:pPr algn="ctr"/>
            <a:r>
              <a:rPr lang="ru-RU" sz="6000" dirty="0" smtClean="0"/>
              <a:t>КАКАЯ ОТВЕТСТВЕННОСТЬ?</a:t>
            </a:r>
            <a:endParaRPr lang="ru-RU" sz="60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16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755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/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0565" t="24482" r="12798" b="21992"/>
          <a:stretch/>
        </p:blipFill>
        <p:spPr bwMode="auto">
          <a:xfrm>
            <a:off x="611560" y="476672"/>
            <a:ext cx="7848872" cy="59766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17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49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8757" t="21523" r="29942" b="19639"/>
          <a:stretch/>
        </p:blipFill>
        <p:spPr bwMode="auto">
          <a:xfrm>
            <a:off x="1331640" y="332656"/>
            <a:ext cx="6408712" cy="626469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18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74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s0.rbk.ru/v6_top_pics/media/img/7/65/754598875737657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628" y="980728"/>
            <a:ext cx="5634508" cy="48965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19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15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2635" y="332657"/>
            <a:ext cx="7320689" cy="6103468"/>
          </a:xfrm>
        </p:spPr>
        <p:txBody>
          <a:bodyPr/>
          <a:lstStyle/>
          <a:p>
            <a:pPr algn="ctr"/>
            <a:endParaRPr lang="ru-RU" sz="9600" dirty="0" smtClean="0"/>
          </a:p>
          <a:p>
            <a:pPr algn="ctr"/>
            <a:r>
              <a:rPr lang="ru-RU" sz="9600" dirty="0" smtClean="0"/>
              <a:t>СПАСИБО ЗА ВНИМАНИЕ</a:t>
            </a:r>
            <a:endParaRPr lang="ru-RU" sz="96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20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897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_FNS2012_A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vert="horz" lIns="104306" tIns="52153" rIns="104306" bIns="52153" rtlCol="0" anchor="ctr">
        <a:normAutofit/>
      </a:bodyPr>
      <a:lstStyle>
        <a:defPPr marL="0" marR="0" indent="0" algn="l" defTabSz="1043056" rtl="0" eaLnBrk="1" fontAlgn="auto" latinLnBrk="0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4800" b="1" i="0" u="none" strike="noStrike" kern="1200" cap="none" spc="0" normalizeH="0" baseline="0" noProof="0" dirty="0" smtClean="0">
            <a:ln>
              <a:noFill/>
            </a:ln>
            <a:solidFill>
              <a:srgbClr val="005AA9"/>
            </a:solidFill>
            <a:effectLst/>
            <a:uLnTx/>
            <a:uFillTx/>
            <a:latin typeface="+mj-lt"/>
            <a:ea typeface="+mj-ea"/>
            <a:cs typeface="+mj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2332</TotalTime>
  <Words>702</Words>
  <Application>Microsoft Office PowerPoint</Application>
  <PresentationFormat>Экран (4:3)</PresentationFormat>
  <Paragraphs>109</Paragraphs>
  <Slides>20</Slides>
  <Notes>18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Present_FNS2012_A4</vt:lpstr>
      <vt:lpstr>«Фирма –ОДНОДНЕВКА»  - для чего нужна;  - последствия работы.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Акименко Дарья Витальевна</dc:creator>
  <cp:lastModifiedBy>Патрикеева Наталья Леонтьевна</cp:lastModifiedBy>
  <cp:revision>242</cp:revision>
  <cp:lastPrinted>2018-11-07T09:59:29Z</cp:lastPrinted>
  <dcterms:created xsi:type="dcterms:W3CDTF">2018-08-02T06:04:33Z</dcterms:created>
  <dcterms:modified xsi:type="dcterms:W3CDTF">2020-10-29T11:53:45Z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2409103</vt:lpwstr>
  </property>
  <property fmtid="{D5CDD505-2E9C-101B-9397-08002B2CF9AE}" name="NXPowerLiteSettings" pid="3">
    <vt:lpwstr>C7000400038000</vt:lpwstr>
  </property>
  <property fmtid="{D5CDD505-2E9C-101B-9397-08002B2CF9AE}" name="NXPowerLiteVersion" pid="4">
    <vt:lpwstr>S9.0.1</vt:lpwstr>
  </property>
</Properties>
</file>